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31"/>
  </p:notesMasterIdLst>
  <p:handoutMasterIdLst>
    <p:handoutMasterId r:id="rId32"/>
  </p:handoutMasterIdLst>
  <p:sldIdLst>
    <p:sldId id="256" r:id="rId2"/>
    <p:sldId id="277" r:id="rId3"/>
    <p:sldId id="278" r:id="rId4"/>
    <p:sldId id="287" r:id="rId5"/>
    <p:sldId id="279" r:id="rId6"/>
    <p:sldId id="288" r:id="rId7"/>
    <p:sldId id="289" r:id="rId8"/>
    <p:sldId id="290" r:id="rId9"/>
    <p:sldId id="306" r:id="rId10"/>
    <p:sldId id="291" r:id="rId11"/>
    <p:sldId id="292" r:id="rId12"/>
    <p:sldId id="293" r:id="rId13"/>
    <p:sldId id="294" r:id="rId14"/>
    <p:sldId id="295" r:id="rId15"/>
    <p:sldId id="299" r:id="rId16"/>
    <p:sldId id="296" r:id="rId17"/>
    <p:sldId id="297" r:id="rId18"/>
    <p:sldId id="300" r:id="rId19"/>
    <p:sldId id="282" r:id="rId20"/>
    <p:sldId id="308" r:id="rId21"/>
    <p:sldId id="283" r:id="rId22"/>
    <p:sldId id="301" r:id="rId23"/>
    <p:sldId id="302" r:id="rId24"/>
    <p:sldId id="284" r:id="rId25"/>
    <p:sldId id="303" r:id="rId26"/>
    <p:sldId id="305" r:id="rId27"/>
    <p:sldId id="285" r:id="rId28"/>
    <p:sldId id="307" r:id="rId29"/>
    <p:sldId id="286" r:id="rId30"/>
  </p:sldIdLst>
  <p:sldSz cx="9144000" cy="6858000" type="screen4x3"/>
  <p:notesSz cx="9144000" cy="6858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clrMode="gray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5" autoAdjust="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2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C84E9-5F5D-3A42-B6B7-8870AD7CE931}" type="datetimeFigureOut">
              <a:rPr lang="en-US" smtClean="0"/>
              <a:t>7/10/12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06D52-C52E-D642-B99C-5CEE40478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149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14401" y="3257550"/>
            <a:ext cx="7315199" cy="170813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914400" lvl="1" indent="-317500"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sz="1100"/>
              <a:t>
</a:t>
            </a:r>
          </a:p>
          <a:p>
            <a:endParaRPr lang="en" sz="1100"/>
          </a:p>
          <a:p>
            <a:endParaRPr lang="en" sz="1100"/>
          </a:p>
          <a:p>
            <a:endParaRPr lang="en" sz="1100"/>
          </a:p>
          <a:p>
            <a:endParaRPr lang="en" sz="1100"/>
          </a:p>
          <a:p>
            <a:endParaRPr lang="en" sz="1100"/>
          </a:p>
          <a:p>
            <a:endParaRPr lang="en" sz="1100"/>
          </a:p>
          <a:p>
            <a:endParaRPr lang="en" sz="1100"/>
          </a:p>
        </p:txBody>
      </p:sp>
    </p:spTree>
    <p:extLst>
      <p:ext uri="{BB962C8B-B14F-4D97-AF65-F5344CB8AC3E}">
        <p14:creationId xmlns:p14="http://schemas.microsoft.com/office/powerpoint/2010/main" val="602343237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914401" y="3257550"/>
            <a:ext cx="7315199" cy="369302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r>
              <a:rPr lang="en-US" dirty="0" smtClean="0"/>
              <a:t>Last presentation 24min., make </a:t>
            </a:r>
            <a:r>
              <a:rPr lang="en-US" smtClean="0"/>
              <a:t>it shorter…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43000"/>
            <a:ext cx="7924800" cy="1470025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2895600"/>
            <a:ext cx="472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7D0065BE-0657-4A47-90AD-C21C55E16B19}" type="datetime4">
              <a:rPr lang="en-US" smtClean="0"/>
              <a:pPr/>
              <a:t>July 10, 2012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080" name="Picture 8" descr="SGCOE V 158 2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5600"/>
            <a:ext cx="3810000" cy="307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6C3AA4-67BE-44F7-809A-3582401494AF}" type="datetime4">
              <a:rPr lang="en-US" smtClean="0"/>
              <a:pPr/>
              <a:t>July 10,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878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172EEB-1769-4776-AD69-E7C1260563EB}" type="datetime4">
              <a:rPr lang="en-US" smtClean="0"/>
              <a:pPr/>
              <a:t>July 10,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481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7BB8AF-C16A-4836-A92D-61834B5F0BA5}" type="datetime4">
              <a:rPr lang="en-US" smtClean="0"/>
              <a:pPr/>
              <a:t>July 10,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399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7D2193-4505-4A75-99BB-880C6989A757}" type="datetime4">
              <a:rPr lang="en-US" smtClean="0"/>
              <a:pPr/>
              <a:t>July 10,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294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3A18F4-33C3-445B-924C-31108C51719C}" type="datetime4">
              <a:rPr lang="en-US" smtClean="0"/>
              <a:pPr/>
              <a:t>July 10,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42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F7543A-E259-478F-9E0D-57BA40E442B7}" type="datetime4">
              <a:rPr lang="en-US" smtClean="0"/>
              <a:pPr/>
              <a:t>July 10, 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9403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FB012D-77A1-44B0-BB26-329BA1EE55C9}" type="datetime4">
              <a:rPr lang="en-US" smtClean="0"/>
              <a:pPr/>
              <a:t>July 10, 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422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B7499E-3031-413E-B01E-B94970708CAA}" type="datetime4">
              <a:rPr lang="en-US" smtClean="0"/>
              <a:pPr/>
              <a:t>July 10,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8596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7EAB0C-2220-4D0E-A0DD-DB7FA0F742F4}" type="datetime4">
              <a:rPr lang="en-US" smtClean="0"/>
              <a:pPr/>
              <a:t>July 10,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9596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416D63-31BF-4B94-B6C5-E20B2C63F515}" type="datetime4">
              <a:rPr lang="en-US" smtClean="0"/>
              <a:pPr/>
              <a:t>July 10,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604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SGCOE V 158 28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791200"/>
            <a:ext cx="11430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62B1B13E-D5AF-485E-81A1-82A140076526}" type="datetime4">
              <a:rPr lang="en-US" smtClean="0"/>
              <a:pPr/>
              <a:t>July 10, 2012</a:t>
            </a:fld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jwwood@gmail.com" TargetMode="External"/><Relationship Id="rId4" Type="http://schemas.openxmlformats.org/officeDocument/2006/relationships/hyperlink" Target="mailto:w@auburn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ctrTitle"/>
          </p:nvPr>
        </p:nvSpPr>
        <p:spPr>
          <a:xfrm>
            <a:off x="609600" y="901940"/>
            <a:ext cx="7924800" cy="2154406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r>
              <a:rPr lang="en-US" sz="3200" dirty="0">
                <a:effectLst/>
              </a:rPr>
              <a:t>Low-Bandwidth Three Dimensional Mapping and Latency Reducing Model Prediction to Improve Teleoperation of Robotic </a:t>
            </a:r>
            <a:r>
              <a:rPr lang="en-US" sz="3200" dirty="0" smtClean="0">
                <a:effectLst/>
              </a:rPr>
              <a:t>Vehicles</a:t>
            </a:r>
            <a:endParaRPr lang="en" sz="3200" dirty="0"/>
          </a:p>
        </p:txBody>
      </p:sp>
      <p:sp>
        <p:nvSpPr>
          <p:cNvPr id="42" name="Shape 42"/>
          <p:cNvSpPr>
            <a:spLocks noGrp="1"/>
          </p:cNvSpPr>
          <p:nvPr>
            <p:ph type="subTitle" idx="1"/>
          </p:nvPr>
        </p:nvSpPr>
        <p:spPr>
          <a:xfrm>
            <a:off x="3886200" y="3775826"/>
            <a:ext cx="4724400" cy="1760452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dirty="0"/>
              <a:t>William Woodall </a:t>
            </a:r>
            <a:r>
              <a:rPr lang="en" dirty="0" smtClean="0">
                <a:hlinkClick r:id="rId3"/>
              </a:rPr>
              <a:t>wjwwood@gmail.com</a:t>
            </a:r>
            <a:endParaRPr lang="en-US" dirty="0" smtClean="0"/>
          </a:p>
          <a:p>
            <a:pPr lvl="0" rtl="0">
              <a:buNone/>
            </a:pPr>
            <a:r>
              <a:rPr lang="en-US" dirty="0" smtClean="0">
                <a:hlinkClick r:id="rId4"/>
              </a:rPr>
              <a:t>w@auburn.edu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42709" cy="4525963"/>
          </a:xfrm>
        </p:spPr>
        <p:txBody>
          <a:bodyPr/>
          <a:lstStyle/>
          <a:p>
            <a:r>
              <a:rPr lang="en-US" dirty="0"/>
              <a:t>Use the vehicle’s navigation solution to transform the point cloud data from the Kinect into the map coordinate </a:t>
            </a:r>
            <a:r>
              <a:rPr lang="en-US" dirty="0" smtClean="0"/>
              <a:t>frame</a:t>
            </a:r>
            <a:endParaRPr lang="en-US" dirty="0"/>
          </a:p>
        </p:txBody>
      </p:sp>
      <p:pic>
        <p:nvPicPr>
          <p:cNvPr id="7" name="Picture 6" descr="coord_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52" y="1130300"/>
            <a:ext cx="6832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Navigation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Sources of navigation error:</a:t>
            </a:r>
          </a:p>
          <a:p>
            <a:pPr lvl="1"/>
            <a:r>
              <a:rPr lang="en-US" dirty="0" smtClean="0"/>
              <a:t>Estimation drift from dead reckoning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2951019"/>
            <a:ext cx="396470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Opportunistic point cloud insertion</a:t>
            </a:r>
          </a:p>
          <a:p>
            <a:pPr lvl="1"/>
            <a:r>
              <a:rPr lang="en-US" dirty="0"/>
              <a:t>Insert data right after measurement update, during lowest pose </a:t>
            </a:r>
            <a:r>
              <a:rPr lang="en-US" dirty="0" smtClean="0"/>
              <a:t>uncertainty</a:t>
            </a:r>
            <a:endParaRPr lang="en-US" dirty="0"/>
          </a:p>
        </p:txBody>
      </p:sp>
      <p:pic>
        <p:nvPicPr>
          <p:cNvPr id="8" name="Picture 7" descr="uncertain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97" y="3124194"/>
            <a:ext cx="4524275" cy="35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8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OctoMap Insertion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9945"/>
            <a:ext cx="8229600" cy="4525963"/>
          </a:xfrm>
        </p:spPr>
        <p:txBody>
          <a:bodyPr/>
          <a:lstStyle/>
          <a:p>
            <a:r>
              <a:rPr lang="en-US" dirty="0"/>
              <a:t>Insert the transformed point cloud</a:t>
            </a:r>
          </a:p>
          <a:p>
            <a:pPr lvl="1"/>
            <a:r>
              <a:rPr lang="en-US" dirty="0"/>
              <a:t>Ray trace the voxel grid from the sensor origin to each point in the point cloud</a:t>
            </a:r>
          </a:p>
          <a:p>
            <a:pPr lvl="1"/>
            <a:r>
              <a:rPr lang="en-US" dirty="0"/>
              <a:t>For each voxel the ray trace passes through, decrease the probability of occupancy</a:t>
            </a:r>
          </a:p>
          <a:p>
            <a:pPr lvl="1"/>
            <a:r>
              <a:rPr lang="en-US" dirty="0"/>
              <a:t>For each voxel the ray trace ends in, increase the probability of occupancy</a:t>
            </a:r>
          </a:p>
          <a:p>
            <a:r>
              <a:rPr lang="en-US" dirty="0"/>
              <a:t>Produce a maximum likelihood map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a probability threshold to get the state (occupied, unoccupied, or unknown)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each </a:t>
            </a:r>
            <a:r>
              <a:rPr lang="en-US" dirty="0"/>
              <a:t>leaf of the </a:t>
            </a:r>
            <a:r>
              <a:rPr lang="en-US" dirty="0" err="1" smtClean="0"/>
              <a:t>octree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4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Kinect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Kinect error:</a:t>
            </a:r>
          </a:p>
          <a:p>
            <a:pPr lvl="1"/>
            <a:r>
              <a:rPr lang="en-US" dirty="0"/>
              <a:t>Depth measurement discretization</a:t>
            </a:r>
          </a:p>
          <a:p>
            <a:pPr lvl="1"/>
            <a:r>
              <a:rPr lang="en-US" dirty="0"/>
              <a:t>Point density drops over distance</a:t>
            </a:r>
          </a:p>
          <a:p>
            <a:pPr lvl="1"/>
            <a:r>
              <a:rPr lang="en-US" dirty="0"/>
              <a:t>Random error in depth </a:t>
            </a:r>
            <a:r>
              <a:rPr lang="en-US" dirty="0" smtClean="0"/>
              <a:t>measurement</a:t>
            </a:r>
            <a:endParaRPr lang="en-US" dirty="0"/>
          </a:p>
        </p:txBody>
      </p:sp>
      <p:pic>
        <p:nvPicPr>
          <p:cNvPr id="6" name="Picture 5" descr="normal_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87" y="3896014"/>
            <a:ext cx="69215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02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Kinect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Varying hit and miss values</a:t>
            </a:r>
          </a:p>
          <a:p>
            <a:pPr lvl="1"/>
            <a:r>
              <a:rPr lang="en-US" dirty="0" smtClean="0"/>
              <a:t>Quadratic</a:t>
            </a:r>
          </a:p>
          <a:p>
            <a:pPr lvl="1"/>
            <a:r>
              <a:rPr lang="en-US" dirty="0" smtClean="0"/>
              <a:t>Linear</a:t>
            </a:r>
            <a:endParaRPr lang="en-US" dirty="0"/>
          </a:p>
        </p:txBody>
      </p:sp>
      <p:pic>
        <p:nvPicPr>
          <p:cNvPr id="7" name="Picture 6" descr="short_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91" y="2047066"/>
            <a:ext cx="2983346" cy="1994943"/>
          </a:xfrm>
          <a:prstGeom prst="rect">
            <a:avLst/>
          </a:prstGeom>
        </p:spPr>
      </p:pic>
      <p:pic>
        <p:nvPicPr>
          <p:cNvPr id="9" name="Picture 8" descr="long_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670"/>
            <a:ext cx="6921500" cy="2806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00454" y="3958935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 ray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18427" y="6415481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 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Dimensional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3" y="1102326"/>
            <a:ext cx="8253434" cy="464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8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Octree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Compact, concise map representation</a:t>
            </a:r>
          </a:p>
          <a:p>
            <a:r>
              <a:rPr lang="en-US" dirty="0"/>
              <a:t>Varying query depth allows for efficient down-</a:t>
            </a:r>
            <a:r>
              <a:rPr lang="en-US" dirty="0" smtClean="0"/>
              <a:t>sampling</a:t>
            </a:r>
            <a:endParaRPr lang="en-US" dirty="0"/>
          </a:p>
        </p:txBody>
      </p:sp>
      <p:pic>
        <p:nvPicPr>
          <p:cNvPr id="5" name="Picture 4" descr="ShelbySE_2f_combined_octovi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2"/>
          <a:stretch/>
        </p:blipFill>
        <p:spPr>
          <a:xfrm>
            <a:off x="217712" y="3403746"/>
            <a:ext cx="8693435" cy="2265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443" y="5681182"/>
            <a:ext cx="58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3092" y="5692727"/>
            <a:ext cx="58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65817" y="5681182"/>
            <a:ext cx="58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1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" dirty="0"/>
              <a:t>Robot-Teleoperator </a:t>
            </a:r>
            <a:r>
              <a:rPr lang="en-US" dirty="0"/>
              <a:t>M</a:t>
            </a:r>
            <a:r>
              <a:rPr lang="en" dirty="0" smtClean="0"/>
              <a:t>ap</a:t>
            </a:r>
            <a:r>
              <a:rPr lang="en-US" dirty="0" smtClean="0"/>
              <a:t> Sync.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99378" cy="4525963"/>
          </a:xfrm>
        </p:spPr>
        <p:txBody>
          <a:bodyPr/>
          <a:lstStyle/>
          <a:p>
            <a:r>
              <a:rPr lang="en-US" dirty="0" smtClean="0"/>
              <a:t>Difference the maximum likelihood map with the client map</a:t>
            </a:r>
          </a:p>
          <a:p>
            <a:r>
              <a:rPr lang="en-US" dirty="0" smtClean="0"/>
              <a:t>Sync some portion of those differences with the client map based on estimated bandwidth</a:t>
            </a:r>
            <a:endParaRPr lang="en-US" dirty="0"/>
          </a:p>
        </p:txBody>
      </p:sp>
      <p:pic>
        <p:nvPicPr>
          <p:cNvPr id="4" name="Picture 3" descr="system_diagram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78" y="1600200"/>
            <a:ext cx="4130222" cy="46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3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Teleoperation Bandwidth</a:t>
            </a:r>
            <a:endParaRPr lang="en-US" dirty="0"/>
          </a:p>
        </p:txBody>
      </p:sp>
      <p:pic>
        <p:nvPicPr>
          <p:cNvPr id="5" name="Content Placeholder 4" descr="map_bandwidth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0" y="1204807"/>
            <a:ext cx="9144000" cy="50288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3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Goal: Use a model of the robotic vehicle to predict the motion of the vehicle based on user input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latency_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18" y="2666700"/>
            <a:ext cx="5058366" cy="35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8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0837"/>
            <a:ext cx="8229600" cy="4525963"/>
          </a:xfrm>
        </p:spPr>
        <p:txBody>
          <a:bodyPr/>
          <a:lstStyle/>
          <a:p>
            <a:r>
              <a:rPr lang="en-US" dirty="0" smtClean="0"/>
              <a:t>Motivation &amp; Previous Work</a:t>
            </a:r>
          </a:p>
          <a:p>
            <a:r>
              <a:rPr lang="en-US" dirty="0" smtClean="0"/>
              <a:t>Three Dimensional Mapping</a:t>
            </a:r>
          </a:p>
          <a:p>
            <a:r>
              <a:rPr lang="en-US" dirty="0" smtClean="0"/>
              <a:t>Teleoperation</a:t>
            </a:r>
          </a:p>
          <a:p>
            <a:r>
              <a:rPr lang="en-US" dirty="0" smtClean="0"/>
              <a:t>Latency Reduction</a:t>
            </a:r>
          </a:p>
          <a:p>
            <a:r>
              <a:rPr lang="en-US" dirty="0" smtClean="0"/>
              <a:t>Test Hardware and Software</a:t>
            </a:r>
            <a:endParaRPr lang="en-US" dirty="0"/>
          </a:p>
          <a:p>
            <a:r>
              <a:rPr lang="en-US" dirty="0" smtClean="0"/>
              <a:t>Latency Reduction Trials</a:t>
            </a:r>
          </a:p>
          <a:p>
            <a:r>
              <a:rPr lang="en-US" dirty="0" smtClean="0"/>
              <a:t>Conclusions, Contributions, &amp;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10192" y="6245225"/>
            <a:ext cx="2133600" cy="476250"/>
          </a:xfrm>
        </p:spPr>
        <p:txBody>
          <a:bodyPr/>
          <a:lstStyle/>
          <a:p>
            <a:pPr algn="ctr"/>
            <a:fld id="{2754ED01-E2A0-4C1E-8E21-014B99041579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4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 </a:t>
            </a:r>
            <a:r>
              <a:rPr lang="en-US" dirty="0" err="1" smtClean="0"/>
              <a:t>teleoperator</a:t>
            </a:r>
            <a:r>
              <a:rPr lang="en-US" dirty="0" smtClean="0"/>
              <a:t> input</a:t>
            </a:r>
          </a:p>
          <a:p>
            <a:r>
              <a:rPr lang="en-US" dirty="0" smtClean="0"/>
              <a:t>Periodically run a simulation of the vehicle</a:t>
            </a:r>
          </a:p>
          <a:p>
            <a:pPr lvl="1"/>
            <a:r>
              <a:rPr lang="en-US" dirty="0" smtClean="0"/>
              <a:t>Use latest vehicle pose as initial conditions</a:t>
            </a:r>
          </a:p>
          <a:p>
            <a:pPr lvl="1"/>
            <a:r>
              <a:rPr lang="en-US" dirty="0" smtClean="0"/>
              <a:t>Step the simulation at a standard period</a:t>
            </a:r>
          </a:p>
          <a:p>
            <a:pPr lvl="1"/>
            <a:r>
              <a:rPr lang="en-US" dirty="0" smtClean="0"/>
              <a:t>At each step use the most recent user input</a:t>
            </a:r>
          </a:p>
          <a:p>
            <a:pPr lvl="1"/>
            <a:r>
              <a:rPr lang="en-US" dirty="0" smtClean="0"/>
              <a:t>Run until simulation time is at real-time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42" y="4937621"/>
            <a:ext cx="4649513" cy="11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6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iRobot ATRV</a:t>
            </a:r>
          </a:p>
          <a:p>
            <a:r>
              <a:rPr lang="en-US" dirty="0" smtClean="0"/>
              <a:t>ASUS </a:t>
            </a:r>
            <a:r>
              <a:rPr lang="en-US" dirty="0" err="1" smtClean="0"/>
              <a:t>Xtion</a:t>
            </a:r>
            <a:r>
              <a:rPr lang="en-US" dirty="0" smtClean="0"/>
              <a:t> Pro Live</a:t>
            </a:r>
          </a:p>
          <a:p>
            <a:r>
              <a:rPr lang="en-US" dirty="0" smtClean="0"/>
              <a:t>Sick LMS151 </a:t>
            </a:r>
            <a:r>
              <a:rPr lang="en-US" dirty="0" err="1" smtClean="0"/>
              <a:t>LiDAR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atrv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15" y="1600200"/>
            <a:ext cx="3042178" cy="4056237"/>
          </a:xfrm>
          <a:prstGeom prst="rect">
            <a:avLst/>
          </a:prstGeom>
        </p:spPr>
      </p:pic>
      <p:pic>
        <p:nvPicPr>
          <p:cNvPr id="7" name="Picture 6" descr="atrv_blen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04" y="3665092"/>
            <a:ext cx="3167489" cy="246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7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Octomap</a:t>
            </a:r>
            <a:endParaRPr lang="en-US" dirty="0" smtClean="0"/>
          </a:p>
          <a:p>
            <a:r>
              <a:rPr lang="en-US" dirty="0" smtClean="0"/>
              <a:t>PCL</a:t>
            </a:r>
          </a:p>
          <a:p>
            <a:r>
              <a:rPr lang="en-US" dirty="0" smtClean="0"/>
              <a:t>ROS</a:t>
            </a:r>
          </a:p>
          <a:p>
            <a:r>
              <a:rPr lang="en-US" dirty="0" smtClean="0"/>
              <a:t>Visualization done with </a:t>
            </a:r>
            <a:r>
              <a:rPr lang="en-US" dirty="0" err="1" smtClean="0"/>
              <a:t>rviz</a:t>
            </a:r>
            <a:endParaRPr lang="en-US" dirty="0" smtClean="0"/>
          </a:p>
          <a:p>
            <a:r>
              <a:rPr lang="en-US" dirty="0" smtClean="0"/>
              <a:t>Programming:</a:t>
            </a:r>
          </a:p>
          <a:p>
            <a:pPr lvl="1"/>
            <a:r>
              <a:rPr lang="en-US" dirty="0" smtClean="0"/>
              <a:t>C++</a:t>
            </a:r>
          </a:p>
          <a:p>
            <a:pPr lvl="1"/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pointcloudlibrary_vert_large_p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68" y="1310612"/>
            <a:ext cx="3378458" cy="1272406"/>
          </a:xfrm>
          <a:prstGeom prst="rect">
            <a:avLst/>
          </a:prstGeom>
        </p:spPr>
      </p:pic>
      <p:pic>
        <p:nvPicPr>
          <p:cNvPr id="7" name="Picture 6" descr="ros.org.640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67" y="2583019"/>
            <a:ext cx="3471359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0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Reduction Trials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704"/>
            <a:ext cx="8229600" cy="4525963"/>
          </a:xfrm>
        </p:spPr>
        <p:txBody>
          <a:bodyPr/>
          <a:lstStyle/>
          <a:p>
            <a:r>
              <a:rPr lang="en-US" sz="2400" dirty="0" smtClean="0"/>
              <a:t>Camera:</a:t>
            </a:r>
          </a:p>
          <a:p>
            <a:pPr lvl="1"/>
            <a:r>
              <a:rPr lang="en-US" sz="2400" dirty="0" smtClean="0"/>
              <a:t>0s RTT</a:t>
            </a:r>
          </a:p>
          <a:p>
            <a:pPr lvl="1"/>
            <a:r>
              <a:rPr lang="en-US" sz="2400" dirty="0" smtClean="0"/>
              <a:t>1s RTT</a:t>
            </a:r>
          </a:p>
          <a:p>
            <a:pPr lvl="1"/>
            <a:r>
              <a:rPr lang="en-US" sz="2400" dirty="0" smtClean="0"/>
              <a:t>2s RTT</a:t>
            </a:r>
          </a:p>
          <a:p>
            <a:r>
              <a:rPr lang="en-US" sz="2400" dirty="0" smtClean="0"/>
              <a:t>Camera + 3D:</a:t>
            </a:r>
          </a:p>
          <a:p>
            <a:pPr lvl="1"/>
            <a:r>
              <a:rPr lang="en-US" sz="2400" dirty="0" smtClean="0"/>
              <a:t>0s RTT</a:t>
            </a:r>
          </a:p>
          <a:p>
            <a:pPr lvl="1"/>
            <a:r>
              <a:rPr lang="en-US" sz="2400" dirty="0" smtClean="0"/>
              <a:t>1s RTT</a:t>
            </a:r>
          </a:p>
          <a:p>
            <a:pPr lvl="1"/>
            <a:r>
              <a:rPr lang="en-US" sz="2400" dirty="0" smtClean="0"/>
              <a:t>2s RTT</a:t>
            </a:r>
          </a:p>
          <a:p>
            <a:r>
              <a:rPr lang="en-US" sz="2400" dirty="0" smtClean="0"/>
              <a:t>Camera + 3D </a:t>
            </a:r>
            <a:br>
              <a:rPr lang="en-US" sz="2400" dirty="0" smtClean="0"/>
            </a:br>
            <a:r>
              <a:rPr lang="en-US" sz="2400" dirty="0" smtClean="0"/>
              <a:t>+ Prediction:</a:t>
            </a:r>
          </a:p>
          <a:p>
            <a:pPr lvl="1"/>
            <a:r>
              <a:rPr lang="en-US" sz="2400" dirty="0" smtClean="0"/>
              <a:t>1s RTT</a:t>
            </a:r>
          </a:p>
          <a:p>
            <a:pPr lvl="1"/>
            <a:r>
              <a:rPr lang="en-US" sz="2400" dirty="0" smtClean="0"/>
              <a:t>2s RTT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latency_reduction_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7" y="1124737"/>
            <a:ext cx="5929163" cy="47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Reduction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" b="1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681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Reduction Trial Times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 descr="trial_tim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2" y="1210783"/>
            <a:ext cx="6712589" cy="50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2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Reduction Trial Hits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 descr="trial_hi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2" y="1235075"/>
            <a:ext cx="6616746" cy="496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4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Mapping:</a:t>
            </a:r>
          </a:p>
          <a:p>
            <a:pPr lvl="1"/>
            <a:r>
              <a:rPr lang="en-US" dirty="0" smtClean="0"/>
              <a:t>Sensitive to navigation errors</a:t>
            </a:r>
          </a:p>
          <a:p>
            <a:pPr lvl="1"/>
            <a:r>
              <a:rPr lang="en-US" dirty="0" smtClean="0"/>
              <a:t>Processing is relatively efficient</a:t>
            </a:r>
          </a:p>
          <a:p>
            <a:pPr lvl="1"/>
            <a:r>
              <a:rPr lang="en-US" dirty="0" smtClean="0"/>
              <a:t>Should scale to larger, outdoor platforms</a:t>
            </a:r>
          </a:p>
          <a:p>
            <a:r>
              <a:rPr lang="en-US" dirty="0" smtClean="0"/>
              <a:t>Teleoperation</a:t>
            </a:r>
          </a:p>
          <a:p>
            <a:pPr lvl="1"/>
            <a:r>
              <a:rPr lang="en-US" dirty="0" smtClean="0"/>
              <a:t>Octree is an optimal data structure</a:t>
            </a:r>
          </a:p>
          <a:p>
            <a:pPr lvl="1"/>
            <a:r>
              <a:rPr lang="en-US" dirty="0" smtClean="0"/>
              <a:t>Low bandwidth is possible</a:t>
            </a:r>
          </a:p>
          <a:p>
            <a:pPr lvl="1"/>
            <a:r>
              <a:rPr lang="en-US" dirty="0" smtClean="0"/>
              <a:t>Three dimensional data improves teleoperation in the presence of latency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2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Latency Reduction</a:t>
            </a:r>
          </a:p>
          <a:p>
            <a:pPr lvl="1"/>
            <a:r>
              <a:rPr lang="en-US" dirty="0" smtClean="0"/>
              <a:t>Effectiveness is inconclusive</a:t>
            </a:r>
          </a:p>
          <a:p>
            <a:pPr lvl="1"/>
            <a:r>
              <a:rPr lang="en-US" dirty="0" smtClean="0"/>
              <a:t>Seems to help with obstacle avoidance in the presence of latency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4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806"/>
            <a:ext cx="8229600" cy="4525963"/>
          </a:xfrm>
        </p:spPr>
        <p:txBody>
          <a:bodyPr/>
          <a:lstStyle/>
          <a:p>
            <a:r>
              <a:rPr lang="en-US" dirty="0" smtClean="0"/>
              <a:t>Improved Mapping</a:t>
            </a:r>
          </a:p>
          <a:p>
            <a:pPr lvl="1"/>
            <a:r>
              <a:rPr lang="en-US" dirty="0" err="1" smtClean="0"/>
              <a:t>KinectFusion</a:t>
            </a:r>
            <a:endParaRPr lang="en-US" dirty="0" smtClean="0"/>
          </a:p>
          <a:p>
            <a:r>
              <a:rPr lang="en-US" dirty="0" smtClean="0"/>
              <a:t>Outdoor Vehicle</a:t>
            </a:r>
          </a:p>
          <a:p>
            <a:pPr lvl="1"/>
            <a:r>
              <a:rPr lang="en-US" dirty="0" smtClean="0"/>
              <a:t>Non-flat terrain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v</a:t>
            </a:r>
            <a:r>
              <a:rPr lang="en-US" dirty="0" smtClean="0"/>
              <a:t>ehicle model</a:t>
            </a:r>
          </a:p>
          <a:p>
            <a:r>
              <a:rPr lang="en-US" dirty="0" smtClean="0"/>
              <a:t>More Latency Reduction Trials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teleoperators</a:t>
            </a:r>
            <a:endParaRPr lang="en-US" dirty="0" smtClean="0"/>
          </a:p>
          <a:p>
            <a:pPr lvl="1"/>
            <a:r>
              <a:rPr lang="en-US" dirty="0" smtClean="0"/>
              <a:t>More runs per </a:t>
            </a:r>
            <a:r>
              <a:rPr lang="en-US" dirty="0" err="1" smtClean="0"/>
              <a:t>teleoperator</a:t>
            </a:r>
            <a:endParaRPr lang="en-US" dirty="0" smtClean="0"/>
          </a:p>
          <a:p>
            <a:pPr lvl="1"/>
            <a:r>
              <a:rPr lang="en-US" dirty="0" smtClean="0"/>
              <a:t>No camera 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0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teleoperation of UGV’s</a:t>
            </a:r>
          </a:p>
          <a:p>
            <a:r>
              <a:rPr lang="en-US" dirty="0" smtClean="0"/>
              <a:t>Networks have:</a:t>
            </a:r>
          </a:p>
          <a:p>
            <a:pPr lvl="1"/>
            <a:r>
              <a:rPr lang="en-US" dirty="0" smtClean="0"/>
              <a:t>Low bandwidth</a:t>
            </a:r>
          </a:p>
          <a:p>
            <a:pPr lvl="1"/>
            <a:r>
              <a:rPr lang="en-US" dirty="0" smtClean="0"/>
              <a:t>High latency</a:t>
            </a:r>
          </a:p>
          <a:p>
            <a:r>
              <a:rPr lang="en-US" dirty="0" smtClean="0"/>
              <a:t>Three </a:t>
            </a:r>
            <a:r>
              <a:rPr lang="en-US" dirty="0"/>
              <a:t>d</a:t>
            </a:r>
            <a:r>
              <a:rPr lang="en-US" dirty="0" smtClean="0"/>
              <a:t>imensional data:</a:t>
            </a:r>
          </a:p>
          <a:p>
            <a:pPr lvl="1"/>
            <a:r>
              <a:rPr lang="en-US" dirty="0" smtClean="0"/>
              <a:t>Useful for obstacle avoidance</a:t>
            </a:r>
          </a:p>
          <a:p>
            <a:pPr lvl="1"/>
            <a:r>
              <a:rPr lang="en-US" dirty="0" smtClean="0"/>
              <a:t>Requires a lot of processing and bandwidth</a:t>
            </a:r>
          </a:p>
          <a:p>
            <a:pPr lvl="1"/>
            <a:r>
              <a:rPr lang="en-US" dirty="0" smtClean="0"/>
              <a:t>Traditionally requires expensive sensors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10192" y="6245225"/>
            <a:ext cx="2133600" cy="476250"/>
          </a:xfrm>
        </p:spPr>
        <p:txBody>
          <a:bodyPr/>
          <a:lstStyle/>
          <a:p>
            <a:pPr algn="ctr"/>
            <a:fld id="{2754ED01-E2A0-4C1E-8E21-014B99041579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6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RGB-D Sensors:</a:t>
            </a:r>
          </a:p>
          <a:p>
            <a:pPr lvl="1"/>
            <a:r>
              <a:rPr lang="en-US" dirty="0" smtClean="0"/>
              <a:t>Microsoft Kinect</a:t>
            </a:r>
          </a:p>
          <a:p>
            <a:pPr lvl="1"/>
            <a:r>
              <a:rPr lang="en-US" dirty="0" smtClean="0"/>
              <a:t>ASUS </a:t>
            </a:r>
            <a:r>
              <a:rPr lang="en-US" dirty="0" err="1" smtClean="0"/>
              <a:t>Xtion</a:t>
            </a:r>
            <a:r>
              <a:rPr lang="en-US" dirty="0" smtClean="0"/>
              <a:t> Live Pro</a:t>
            </a:r>
          </a:p>
          <a:p>
            <a:r>
              <a:rPr lang="en-US" dirty="0" smtClean="0"/>
              <a:t>Data represented as point clouds</a:t>
            </a:r>
          </a:p>
          <a:p>
            <a:r>
              <a:rPr lang="en-US" dirty="0" smtClean="0"/>
              <a:t>Does not work in daylight</a:t>
            </a:r>
          </a:p>
          <a:p>
            <a:r>
              <a:rPr lang="en-US" dirty="0" smtClean="0"/>
              <a:t>Other three dimensional sensors:</a:t>
            </a:r>
          </a:p>
          <a:p>
            <a:pPr lvl="1"/>
            <a:r>
              <a:rPr lang="en-US" dirty="0" smtClean="0"/>
              <a:t>Rotating/Spinning </a:t>
            </a:r>
            <a:r>
              <a:rPr lang="en-US" dirty="0" err="1" smtClean="0"/>
              <a:t>LiDAR</a:t>
            </a:r>
            <a:endParaRPr lang="en-US" dirty="0" smtClean="0"/>
          </a:p>
          <a:p>
            <a:pPr lvl="1"/>
            <a:r>
              <a:rPr lang="en-US" dirty="0" smtClean="0"/>
              <a:t>Stereovision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4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21810"/>
            <a:ext cx="8229600" cy="164682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D. Huber, H. Herman, A. Kelly, P. </a:t>
            </a:r>
            <a:r>
              <a:rPr lang="en-US" sz="1600" dirty="0" err="1"/>
              <a:t>Rander</a:t>
            </a:r>
            <a:r>
              <a:rPr lang="en-US" sz="1600" dirty="0"/>
              <a:t>, and J. </a:t>
            </a:r>
            <a:r>
              <a:rPr lang="en-US" sz="1600" dirty="0" err="1"/>
              <a:t>Ziglar</a:t>
            </a:r>
            <a:r>
              <a:rPr lang="en-US" sz="1600" dirty="0"/>
              <a:t>, “Real-time photo-realistic visualization of 3d environments for enhanced </a:t>
            </a:r>
            <a:r>
              <a:rPr lang="en-US" sz="1600" dirty="0" err="1"/>
              <a:t>tele</a:t>
            </a:r>
            <a:r>
              <a:rPr lang="en-US" sz="1600" dirty="0"/>
              <a:t>-operation of vehicles,” in Computer Vision Workshops (ICCV Workshops), 2009 IEEE 12th International Conference on, 27 2009-oct. 4 2009, pp. 1518 –1525. </a:t>
            </a:r>
            <a:endParaRPr lang="en-US" sz="16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Screen Shot 2012-07-08 at 11.5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77" y="1405656"/>
            <a:ext cx="5979547" cy="39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4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CMU work showed:</a:t>
            </a:r>
          </a:p>
          <a:p>
            <a:r>
              <a:rPr lang="en-US" dirty="0" smtClean="0"/>
              <a:t>Three dimensional information is useful</a:t>
            </a:r>
          </a:p>
          <a:p>
            <a:r>
              <a:rPr lang="en-US" dirty="0" smtClean="0"/>
              <a:t>Latency greatly effects </a:t>
            </a:r>
            <a:r>
              <a:rPr lang="en-US" dirty="0" err="1" smtClean="0"/>
              <a:t>teleoperator’s</a:t>
            </a:r>
            <a:r>
              <a:rPr lang="en-US" dirty="0" smtClean="0"/>
              <a:t> ability to control the robotic vehicle</a:t>
            </a:r>
          </a:p>
          <a:p>
            <a:pPr marL="0" indent="0">
              <a:buNone/>
            </a:pPr>
            <a:r>
              <a:rPr lang="en-US" dirty="0" smtClean="0"/>
              <a:t>But Neglected:</a:t>
            </a:r>
          </a:p>
          <a:p>
            <a:r>
              <a:rPr lang="en-US" dirty="0" smtClean="0"/>
              <a:t>Bandwidth usage</a:t>
            </a:r>
          </a:p>
          <a:p>
            <a:r>
              <a:rPr lang="en-US" dirty="0" smtClean="0"/>
              <a:t>Processing requirements</a:t>
            </a:r>
          </a:p>
          <a:p>
            <a:r>
              <a:rPr lang="en-US" dirty="0" smtClean="0"/>
              <a:t>Latency reduction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5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Octomap</a:t>
            </a:r>
            <a:endParaRPr lang="en-US" dirty="0" smtClean="0"/>
          </a:p>
          <a:p>
            <a:pPr lvl="1"/>
            <a:r>
              <a:rPr lang="en-US" dirty="0" smtClean="0"/>
              <a:t>Provides </a:t>
            </a:r>
            <a:r>
              <a:rPr lang="en-US" dirty="0" err="1" smtClean="0"/>
              <a:t>octree</a:t>
            </a:r>
            <a:r>
              <a:rPr lang="en-US" dirty="0" smtClean="0"/>
              <a:t> data structure</a:t>
            </a:r>
          </a:p>
          <a:p>
            <a:pPr lvl="1"/>
            <a:r>
              <a:rPr lang="en-US" dirty="0" smtClean="0"/>
              <a:t>Probabilistic insertion of point clouds</a:t>
            </a:r>
          </a:p>
          <a:p>
            <a:r>
              <a:rPr lang="en-US" dirty="0" smtClean="0"/>
              <a:t>PCL</a:t>
            </a:r>
          </a:p>
          <a:p>
            <a:pPr lvl="1"/>
            <a:r>
              <a:rPr lang="en-US" dirty="0" smtClean="0"/>
              <a:t>Down-sampling</a:t>
            </a:r>
          </a:p>
          <a:p>
            <a:pPr lvl="1"/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4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pic>
        <p:nvPicPr>
          <p:cNvPr id="5" name="Picture 4" descr="system_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7" y="1348685"/>
            <a:ext cx="7656286" cy="52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Dimensional Mapping</a:t>
            </a:r>
            <a:endParaRPr lang="en-US" dirty="0"/>
          </a:p>
        </p:txBody>
      </p:sp>
      <p:pic>
        <p:nvPicPr>
          <p:cNvPr id="5" name="Content Placeholder 4" descr="mapping_trashca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5" b="11475"/>
          <a:stretch>
            <a:fillRect/>
          </a:stretch>
        </p:blipFill>
        <p:spPr>
          <a:xfrm>
            <a:off x="457200" y="1228758"/>
            <a:ext cx="822960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3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uburn_them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</TotalTime>
  <Words>693</Words>
  <Application>Microsoft Macintosh PowerPoint</Application>
  <PresentationFormat>On-screen Show (4:3)</PresentationFormat>
  <Paragraphs>166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auburn_theme</vt:lpstr>
      <vt:lpstr>Low-Bandwidth Three Dimensional Mapping and Latency Reducing Model Prediction to Improve Teleoperation of Robotic Vehicles</vt:lpstr>
      <vt:lpstr>Overview</vt:lpstr>
      <vt:lpstr>Motivation</vt:lpstr>
      <vt:lpstr>Motivation</vt:lpstr>
      <vt:lpstr>Previous Work</vt:lpstr>
      <vt:lpstr>Previous Work</vt:lpstr>
      <vt:lpstr>Previous Work</vt:lpstr>
      <vt:lpstr>System Design</vt:lpstr>
      <vt:lpstr>Three Dimensional Mapping</vt:lpstr>
      <vt:lpstr>Point Cloud Transformation</vt:lpstr>
      <vt:lpstr>Dealing with Navigation Error</vt:lpstr>
      <vt:lpstr>OctoMap Insertion</vt:lpstr>
      <vt:lpstr>Dealing with Kinect Error</vt:lpstr>
      <vt:lpstr>Dealing with Kinect Error</vt:lpstr>
      <vt:lpstr>Three Dimensional Mapping</vt:lpstr>
      <vt:lpstr>Benefit of Octree Data Structure</vt:lpstr>
      <vt:lpstr>Robot-Teleoperator Map Sync.</vt:lpstr>
      <vt:lpstr>Teleoperation Bandwidth</vt:lpstr>
      <vt:lpstr>Latency Reduction</vt:lpstr>
      <vt:lpstr>Latency Reduction</vt:lpstr>
      <vt:lpstr>Test Hardware</vt:lpstr>
      <vt:lpstr>Test Software</vt:lpstr>
      <vt:lpstr>Latency Reduction Trials</vt:lpstr>
      <vt:lpstr>Latency Reduction Trials</vt:lpstr>
      <vt:lpstr>Latency Reduction Trial Times</vt:lpstr>
      <vt:lpstr>Latency Reduction Trial Hits</vt:lpstr>
      <vt:lpstr>Conclusions</vt:lpstr>
      <vt:lpstr>Conclusions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the Microsoft Kinect for 3D Map Building and Teleoperation</dc:title>
  <cp:lastModifiedBy>William Woodall</cp:lastModifiedBy>
  <cp:revision>51</cp:revision>
  <cp:lastPrinted>2012-07-09T14:41:41Z</cp:lastPrinted>
  <dcterms:modified xsi:type="dcterms:W3CDTF">2012-07-11T03:56:02Z</dcterms:modified>
</cp:coreProperties>
</file>